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0" r:id="rId10"/>
    <p:sldId id="265" r:id="rId11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0" d="100"/>
          <a:sy n="80" d="100"/>
        </p:scale>
        <p:origin x="75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811FF10-6D92-475E-A2C8-1609045DD5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4834C04C-D616-47B3-8CD3-5B590B6498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CC851ED-B639-4A01-B4A0-F27A635895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DACF1-DE2D-402F-A691-2FAAAE5347A9}" type="datetimeFigureOut">
              <a:rPr lang="zh-TW" altLang="en-US" smtClean="0"/>
              <a:t>2025/6/19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36577E8-27C8-4E1D-BA88-46B4B591FC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FC6F45C-B640-4EDE-883E-FD065411B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85253-1EDD-4581-99FD-56C3AC26828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18357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D335A6A-AF78-41D4-91EA-B9079303C6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314BBEE9-9FD7-482C-801E-688E063F7E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2415280-89A7-4679-B440-A54CEBFD4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DACF1-DE2D-402F-A691-2FAAAE5347A9}" type="datetimeFigureOut">
              <a:rPr lang="zh-TW" altLang="en-US" smtClean="0"/>
              <a:t>2025/6/19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D7DBF12-3857-4F62-8450-FF5239ADB8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C9B6476-53CA-4BCD-92B6-58566DC987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85253-1EDD-4581-99FD-56C3AC26828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748592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8DBFF63E-D070-4E25-A051-5F190C0B48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626D468F-D626-4CEE-AC57-58F60C3C2D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B3F112E-FE44-41D5-A074-31CB7E457F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DACF1-DE2D-402F-A691-2FAAAE5347A9}" type="datetimeFigureOut">
              <a:rPr lang="zh-TW" altLang="en-US" smtClean="0"/>
              <a:t>2025/6/19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BFC558D-0749-4C3F-BF0D-FB438BCE7E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D7A6CF7-7B61-4CFF-8522-DD90A5BE2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85253-1EDD-4581-99FD-56C3AC26828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031869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84585F-A1B5-445C-8C5C-AB3D27B1E0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91452C5-7482-4D5C-AFBC-B5EB353AAD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7A1E0BF-4C25-4A81-92CC-C1F6D5D67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DACF1-DE2D-402F-A691-2FAAAE5347A9}" type="datetimeFigureOut">
              <a:rPr lang="zh-TW" altLang="en-US" smtClean="0"/>
              <a:t>2025/6/19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4F6A621-2C52-4457-B22F-58C6A7641F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AA906EC-E2ED-4710-AA50-E774B0947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85253-1EDD-4581-99FD-56C3AC26828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61435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CE89CE2-9BE8-4E75-8FF7-E9EE95FBAD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E29D2410-1BE4-4591-A69B-FC298586E3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F08B658-7D17-463A-87D3-AD0074CEF4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DACF1-DE2D-402F-A691-2FAAAE5347A9}" type="datetimeFigureOut">
              <a:rPr lang="zh-TW" altLang="en-US" smtClean="0"/>
              <a:t>2025/6/19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0D61AFC-2CFD-46E1-988E-11C4108EEE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CE87E39-1BCE-44AD-96C5-CB9894955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85253-1EDD-4581-99FD-56C3AC26828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058465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DDE8934-3159-432E-844E-214AE2397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26AE175-1F4B-463A-ADCE-447837744C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E8F48E8B-7C4E-47CB-B38B-59945B9B29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27AA238E-0663-4E8A-8204-D1424CFBE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DACF1-DE2D-402F-A691-2FAAAE5347A9}" type="datetimeFigureOut">
              <a:rPr lang="zh-TW" altLang="en-US" smtClean="0"/>
              <a:t>2025/6/19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ECC2397F-4CCE-46C5-8955-932BFF26F7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0CA3ED5-1638-49D5-93AF-D4D9631A9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85253-1EDD-4581-99FD-56C3AC26828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14336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1B6CAE9-1BB9-4C5D-AFD6-F6E7A12C6F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1C806FD-A226-491E-80B5-176BD8301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2CB1747-38F6-422D-8F91-0E9AE1984E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3F4901D0-D9C5-4D68-9999-BCFFF3B918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D7CCFFB1-5543-4294-9F52-D6DE0E8C54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CBA6F9C5-9053-453D-814F-6D46F61775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DACF1-DE2D-402F-A691-2FAAAE5347A9}" type="datetimeFigureOut">
              <a:rPr lang="zh-TW" altLang="en-US" smtClean="0"/>
              <a:t>2025/6/19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2EB1376D-C480-4C05-A956-C28B0D51E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DBF47981-2BB3-4C42-9994-6E0C7943B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85253-1EDD-4581-99FD-56C3AC26828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49141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CA867B3-CF10-4A6B-83B1-C5B4BD1D8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A4D0241D-5350-4D6C-ABA5-1BDCE013C9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DACF1-DE2D-402F-A691-2FAAAE5347A9}" type="datetimeFigureOut">
              <a:rPr lang="zh-TW" altLang="en-US" smtClean="0"/>
              <a:t>2025/6/19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46A9D8F2-39E4-4CCF-8FEB-62AD5B8C0A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D59749DE-927A-4D3B-BA8A-D883E9041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85253-1EDD-4581-99FD-56C3AC26828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499032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04B978FD-0F73-401B-AB54-B2B572BD8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DACF1-DE2D-402F-A691-2FAAAE5347A9}" type="datetimeFigureOut">
              <a:rPr lang="zh-TW" altLang="en-US" smtClean="0"/>
              <a:t>2025/6/19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EFADBC68-D815-47CB-9E27-43A8A0B4F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00A0ADED-8102-4134-83F9-6D4082C89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85253-1EDD-4581-99FD-56C3AC26828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77183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63D8F7F-1453-4325-BCBA-EB14E46A8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56183D2-19A9-4276-A9B4-A4B266129E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32F59404-604A-47E6-A438-22A12AD2A8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E7B521F-11B6-46DD-982C-B73D362267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DACF1-DE2D-402F-A691-2FAAAE5347A9}" type="datetimeFigureOut">
              <a:rPr lang="zh-TW" altLang="en-US" smtClean="0"/>
              <a:t>2025/6/19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0124EEDE-1C2E-40D7-B29F-FDAB5E15B5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30D0C2E-457C-48CC-A236-21B542D8B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85253-1EDD-4581-99FD-56C3AC26828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72364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F1B609D-E817-4179-B9A5-37E76A13B0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F2120441-490C-4C13-856F-4C266354CF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9330D2FE-5932-482B-B4FC-95A0DFC007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238B6D1-5A17-4F40-8F0C-0C11B7E782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DACF1-DE2D-402F-A691-2FAAAE5347A9}" type="datetimeFigureOut">
              <a:rPr lang="zh-TW" altLang="en-US" smtClean="0"/>
              <a:t>2025/6/19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312E071E-854B-4B90-AE84-9D98E27D78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16EC2BB-30F0-4554-A7B4-29401BDECA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B985253-1EDD-4581-99FD-56C3AC26828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1170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4A28FA3C-9894-42E6-88A4-0E90034496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C490E8C-0362-4D28-8F2E-082A61F251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1F76A03-D096-4685-A972-3BB7BE3CF1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3DACF1-DE2D-402F-A691-2FAAAE5347A9}" type="datetimeFigureOut">
              <a:rPr lang="zh-TW" altLang="en-US" smtClean="0"/>
              <a:t>2025/6/19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B5AFCCD-F842-4686-9376-8E16490F6D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8AEF6FE-9739-400E-A059-88A316CBDA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985253-1EDD-4581-99FD-56C3AC26828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267349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6B38173D-46AC-4C27-9148-24C8F340A0FA}"/>
              </a:ext>
            </a:extLst>
          </p:cNvPr>
          <p:cNvSpPr txBox="1"/>
          <p:nvPr/>
        </p:nvSpPr>
        <p:spPr>
          <a:xfrm>
            <a:off x="3951822" y="1380564"/>
            <a:ext cx="428835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4000" dirty="0"/>
              <a:t>協同產品設計實習</a:t>
            </a:r>
            <a:endParaRPr lang="en-US" altLang="zh-TW" sz="4000" dirty="0"/>
          </a:p>
          <a:p>
            <a:pPr algn="ctr"/>
            <a:r>
              <a:rPr lang="en-US" altLang="zh-TW" sz="4000" dirty="0" err="1"/>
              <a:t>Webot</a:t>
            </a:r>
            <a:r>
              <a:rPr lang="zh-TW" altLang="en-US" sz="4000" dirty="0"/>
              <a:t>模擬系統</a:t>
            </a:r>
            <a:endParaRPr lang="en-US" altLang="zh-TW" sz="4000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811F9892-7BA4-45CE-B8EB-359221B88026}"/>
              </a:ext>
            </a:extLst>
          </p:cNvPr>
          <p:cNvSpPr txBox="1"/>
          <p:nvPr/>
        </p:nvSpPr>
        <p:spPr>
          <a:xfrm>
            <a:off x="4907212" y="3953436"/>
            <a:ext cx="237757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姓　　名</a:t>
            </a:r>
            <a:r>
              <a:rPr lang="en-US" altLang="zh-TW" dirty="0"/>
              <a:t>:</a:t>
            </a:r>
            <a:r>
              <a:rPr lang="zh-TW" altLang="en-US" dirty="0"/>
              <a:t>王樟皓</a:t>
            </a:r>
            <a:endParaRPr lang="en-US" altLang="zh-TW" dirty="0"/>
          </a:p>
          <a:p>
            <a:r>
              <a:rPr lang="zh-TW" altLang="en-US" dirty="0"/>
              <a:t>學　　號</a:t>
            </a:r>
            <a:r>
              <a:rPr lang="en-US" altLang="zh-TW" dirty="0"/>
              <a:t>:41023114</a:t>
            </a:r>
          </a:p>
          <a:p>
            <a:r>
              <a:rPr lang="zh-TW" altLang="en-US" dirty="0"/>
              <a:t>指導教授</a:t>
            </a:r>
            <a:r>
              <a:rPr lang="en-US" altLang="zh-TW" dirty="0"/>
              <a:t>:</a:t>
            </a:r>
            <a:r>
              <a:rPr lang="zh-TW" altLang="en-US" dirty="0"/>
              <a:t>嚴家銘 教授</a:t>
            </a:r>
          </a:p>
        </p:txBody>
      </p:sp>
    </p:spTree>
    <p:extLst>
      <p:ext uri="{BB962C8B-B14F-4D97-AF65-F5344CB8AC3E}">
        <p14:creationId xmlns:p14="http://schemas.microsoft.com/office/powerpoint/2010/main" val="32918422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finalte2_1">
            <a:hlinkClick r:id="" action="ppaction://media"/>
            <a:extLst>
              <a:ext uri="{FF2B5EF4-FFF2-40B4-BE49-F238E27FC236}">
                <a16:creationId xmlns:a16="http://schemas.microsoft.com/office/drawing/2014/main" id="{74D39986-1FF2-49D2-91A6-6B36C34A052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14537" y="735805"/>
            <a:ext cx="8162925" cy="6122195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4AEE8271-57A1-46B9-B7B6-975B4B19275C}"/>
              </a:ext>
            </a:extLst>
          </p:cNvPr>
          <p:cNvSpPr txBox="1"/>
          <p:nvPr/>
        </p:nvSpPr>
        <p:spPr>
          <a:xfrm>
            <a:off x="4618671" y="128348"/>
            <a:ext cx="2954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此為模擬成功後的展示影片</a:t>
            </a:r>
          </a:p>
        </p:txBody>
      </p:sp>
    </p:spTree>
    <p:extLst>
      <p:ext uri="{BB962C8B-B14F-4D97-AF65-F5344CB8AC3E}">
        <p14:creationId xmlns:p14="http://schemas.microsoft.com/office/powerpoint/2010/main" val="35910738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9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85B9C23B-3B81-4D03-A0AF-349CE7D047E7}"/>
              </a:ext>
            </a:extLst>
          </p:cNvPr>
          <p:cNvSpPr txBox="1"/>
          <p:nvPr/>
        </p:nvSpPr>
        <p:spPr>
          <a:xfrm>
            <a:off x="266700" y="314325"/>
            <a:ext cx="1771639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600" dirty="0"/>
              <a:t>1.</a:t>
            </a:r>
            <a:r>
              <a:rPr lang="zh-TW" altLang="en-US" sz="2600" dirty="0"/>
              <a:t>基本資訊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AD5DFDC-FFE5-4D3C-B864-4A303E4E19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0590" y="3801482"/>
            <a:ext cx="3638726" cy="2475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512AB696-54A0-42FA-B10E-F6395CC931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122" y="3801482"/>
            <a:ext cx="2126468" cy="2475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E51181EC-5981-490E-BA51-7F8F7C0C62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2785" y="3801481"/>
            <a:ext cx="3245462" cy="2475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9D2C1D4F-5333-45F8-963E-250AC1C82A33}"/>
              </a:ext>
            </a:extLst>
          </p:cNvPr>
          <p:cNvSpPr txBox="1"/>
          <p:nvPr/>
        </p:nvSpPr>
        <p:spPr>
          <a:xfrm>
            <a:off x="3714750" y="314325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在老師的範本中，是將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sensor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以圓球形置於球框，並且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radius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設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0.2(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圖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1)</a:t>
            </a:r>
            <a:endParaRPr lang="zh-TW" altLang="en-US" dirty="0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4BE94D44-52E7-4057-9EC1-E0048C5CCAE2}"/>
              </a:ext>
            </a:extLst>
          </p:cNvPr>
          <p:cNvSpPr txBox="1"/>
          <p:nvPr/>
        </p:nvSpPr>
        <p:spPr>
          <a:xfrm>
            <a:off x="3714750" y="960656"/>
            <a:ext cx="609600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接著是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sensor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的很重要的一環，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lookup table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是用來告訴 </a:t>
            </a:r>
            <a:r>
              <a:rPr lang="en-US" altLang="zh-TW" b="0" i="0" dirty="0" err="1">
                <a:solidFill>
                  <a:srgbClr val="000000"/>
                </a:solidFill>
                <a:effectLst/>
                <a:latin typeface="Quicksand"/>
              </a:rPr>
              <a:t>Webots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 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模擬器：感測器讀到的值要怎麼對應成實際回傳的數值。</a:t>
            </a:r>
          </a:p>
          <a:p>
            <a:pPr algn="l"/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如圖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2</a:t>
            </a:r>
            <a:endParaRPr lang="zh-TW" altLang="en-US" b="0" i="0" dirty="0">
              <a:solidFill>
                <a:srgbClr val="000000"/>
              </a:solidFill>
              <a:effectLst/>
              <a:latin typeface="Quicksand"/>
            </a:endParaRPr>
          </a:p>
          <a:p>
            <a:pPr algn="l"/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1.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距離是 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0 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公尺時，感測器回傳 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1000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，有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1%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雜訊</a:t>
            </a:r>
          </a:p>
          <a:p>
            <a:pPr algn="l"/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2.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距離是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0.12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公尺時，感測器回傳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620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，有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1%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雜訊</a:t>
            </a:r>
          </a:p>
          <a:p>
            <a:pPr algn="l"/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依此類推</a:t>
            </a:r>
          </a:p>
          <a:p>
            <a:pPr algn="l"/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而下方的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type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是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sensor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射線型態，主要是對紅色物體敏感、不會畫出紅點、會忽略透明物體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6B3D82AC-720E-4BE6-AF6A-649339085D47}"/>
              </a:ext>
            </a:extLst>
          </p:cNvPr>
          <p:cNvSpPr txBox="1"/>
          <p:nvPr/>
        </p:nvSpPr>
        <p:spPr>
          <a:xfrm>
            <a:off x="2770590" y="6347812"/>
            <a:ext cx="532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圖</a:t>
            </a:r>
            <a:r>
              <a:rPr lang="en-US" altLang="zh-TW" dirty="0"/>
              <a:t>1</a:t>
            </a:r>
            <a:endParaRPr lang="zh-TW" altLang="en-US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2B652FE6-0EF7-4EAC-AA6F-6331C01C677C}"/>
              </a:ext>
            </a:extLst>
          </p:cNvPr>
          <p:cNvSpPr txBox="1"/>
          <p:nvPr/>
        </p:nvSpPr>
        <p:spPr>
          <a:xfrm>
            <a:off x="8799257" y="6347812"/>
            <a:ext cx="532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圖</a:t>
            </a:r>
            <a:r>
              <a:rPr lang="en-US" altLang="zh-TW" dirty="0"/>
              <a:t>2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8561926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5941E6E0-59BE-422D-AE98-C5534BC2C6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5999" y="863529"/>
            <a:ext cx="6095999" cy="3939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7357C04B-289A-45A9-A25D-C4DC96050D04}"/>
              </a:ext>
            </a:extLst>
          </p:cNvPr>
          <p:cNvSpPr txBox="1"/>
          <p:nvPr/>
        </p:nvSpPr>
        <p:spPr>
          <a:xfrm>
            <a:off x="0" y="0"/>
            <a:ext cx="60960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而下方的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type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是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sensor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射線型態，主要是對紅色物體敏感、不會畫出紅點、會忽略透明物體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(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圖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3)</a:t>
            </a:r>
          </a:p>
          <a:p>
            <a:endParaRPr lang="en-US" altLang="zh-TW" b="0" i="0" dirty="0">
              <a:solidFill>
                <a:srgbClr val="000000"/>
              </a:solidFill>
              <a:effectLst/>
              <a:latin typeface="Quicksand"/>
            </a:endParaRPr>
          </a:p>
          <a:p>
            <a:pPr algn="l"/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Center of Mass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是質心，如果質心太高或偏一邊，在移動或受到力量時，就更容易翻倒</a:t>
            </a:r>
          </a:p>
          <a:p>
            <a:pPr algn="l"/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Inertia Matrix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慣性矩陣簡單解釋：</a:t>
            </a:r>
          </a:p>
          <a:p>
            <a:pPr algn="l"/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它是一個 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3x3 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的矩陣（數學上叫「張量」），裡面包含了物體繞 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x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、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y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、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z 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三個方向旋轉時的轉動慣量</a:t>
            </a:r>
          </a:p>
          <a:p>
            <a:pPr algn="l"/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如果你是圓盤或輪子那種簡單形狀，就只要一個值；但對於複雜 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3D 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形狀，就需要整個矩陣來描述</a:t>
            </a:r>
          </a:p>
          <a:p>
            <a:pPr algn="l"/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l </a:t>
            </a:r>
            <a:r>
              <a:rPr lang="en-US" altLang="zh-TW" b="0" i="0" dirty="0" err="1">
                <a:solidFill>
                  <a:srgbClr val="000000"/>
                </a:solidFill>
                <a:effectLst/>
                <a:latin typeface="Quicksand"/>
              </a:rPr>
              <a:t>Ixx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 0 0 l</a:t>
            </a:r>
          </a:p>
          <a:p>
            <a:pPr algn="l"/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l 0 </a:t>
            </a:r>
            <a:r>
              <a:rPr lang="en-US" altLang="zh-TW" b="0" i="0" dirty="0" err="1">
                <a:solidFill>
                  <a:srgbClr val="000000"/>
                </a:solidFill>
                <a:effectLst/>
                <a:latin typeface="Quicksand"/>
              </a:rPr>
              <a:t>Iyy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 0 l</a:t>
            </a:r>
          </a:p>
          <a:p>
            <a:pPr algn="l"/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l 0 0 </a:t>
            </a:r>
            <a:r>
              <a:rPr lang="en-US" altLang="zh-TW" b="0" i="0" dirty="0" err="1">
                <a:solidFill>
                  <a:srgbClr val="000000"/>
                </a:solidFill>
                <a:effectLst/>
                <a:latin typeface="Quicksand"/>
              </a:rPr>
              <a:t>Izz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 l</a:t>
            </a:r>
          </a:p>
          <a:p>
            <a:pPr algn="l"/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其中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:</a:t>
            </a:r>
          </a:p>
          <a:p>
            <a:pPr algn="l"/>
            <a:r>
              <a:rPr lang="en-US" altLang="zh-TW" b="0" i="0" dirty="0" err="1">
                <a:solidFill>
                  <a:srgbClr val="000000"/>
                </a:solidFill>
                <a:effectLst/>
                <a:latin typeface="Quicksand"/>
              </a:rPr>
              <a:t>Ixx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 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是繞 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x 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軸的轉動慣量</a:t>
            </a:r>
          </a:p>
          <a:p>
            <a:pPr algn="l"/>
            <a:r>
              <a:rPr lang="en-US" altLang="zh-TW" b="0" i="0" dirty="0" err="1">
                <a:solidFill>
                  <a:srgbClr val="000000"/>
                </a:solidFill>
                <a:effectLst/>
                <a:latin typeface="Quicksand"/>
              </a:rPr>
              <a:t>Iyy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 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是繞 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y 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軸的</a:t>
            </a:r>
          </a:p>
          <a:p>
            <a:pPr algn="l"/>
            <a:r>
              <a:rPr lang="en-US" altLang="zh-TW" b="0" i="0" dirty="0" err="1">
                <a:solidFill>
                  <a:srgbClr val="000000"/>
                </a:solidFill>
                <a:effectLst/>
                <a:latin typeface="Quicksand"/>
              </a:rPr>
              <a:t>Izz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 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是繞 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z 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軸的</a:t>
            </a:r>
          </a:p>
          <a:p>
            <a:pPr algn="l"/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而這數值投球機跟球框是一樣的，因為他們用的</a:t>
            </a:r>
            <a:r>
              <a:rPr lang="en-US" altLang="zh-TW" b="0" i="0" dirty="0" err="1">
                <a:solidFill>
                  <a:srgbClr val="000000"/>
                </a:solidFill>
                <a:effectLst/>
                <a:latin typeface="Quicksand"/>
              </a:rPr>
              <a:t>youbot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是一樣的，輪子就是一樣的</a:t>
            </a:r>
          </a:p>
          <a:p>
            <a:endParaRPr lang="zh-TW" altLang="en-US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FCC37148-BD1C-4C3F-825F-0A588636E1D0}"/>
              </a:ext>
            </a:extLst>
          </p:cNvPr>
          <p:cNvSpPr txBox="1"/>
          <p:nvPr/>
        </p:nvSpPr>
        <p:spPr>
          <a:xfrm>
            <a:off x="8877740" y="4848273"/>
            <a:ext cx="532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圖</a:t>
            </a:r>
            <a:r>
              <a:rPr lang="en-US" altLang="zh-TW" dirty="0"/>
              <a:t>3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511648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03382909-0051-4167-83DC-9A981ED24802}"/>
              </a:ext>
            </a:extLst>
          </p:cNvPr>
          <p:cNvSpPr txBox="1"/>
          <p:nvPr/>
        </p:nvSpPr>
        <p:spPr>
          <a:xfrm>
            <a:off x="0" y="0"/>
            <a:ext cx="6096000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在</a:t>
            </a:r>
            <a:r>
              <a:rPr lang="en-US" altLang="zh-TW" b="0" i="0" dirty="0" err="1">
                <a:solidFill>
                  <a:srgbClr val="000000"/>
                </a:solidFill>
                <a:effectLst/>
                <a:latin typeface="Quicksand"/>
              </a:rPr>
              <a:t>worldinfo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中設置了兩個</a:t>
            </a:r>
            <a:r>
              <a:rPr lang="en-US" altLang="zh-TW" b="0" i="0" dirty="0" err="1">
                <a:solidFill>
                  <a:srgbClr val="000000"/>
                </a:solidFill>
                <a:effectLst/>
                <a:latin typeface="Quicksand"/>
              </a:rPr>
              <a:t>ContactProperties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，其中改動的參數有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(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圖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4.5)</a:t>
            </a:r>
            <a:endParaRPr lang="zh-TW" altLang="en-US" b="0" i="0" dirty="0">
              <a:solidFill>
                <a:srgbClr val="000000"/>
              </a:solidFill>
              <a:effectLst/>
              <a:latin typeface="Quicksand"/>
            </a:endParaRPr>
          </a:p>
          <a:p>
            <a:pPr algn="l"/>
            <a:r>
              <a:rPr lang="en-US" altLang="zh-TW" b="0" i="0" dirty="0" err="1">
                <a:solidFill>
                  <a:srgbClr val="000000"/>
                </a:solidFill>
                <a:effectLst/>
                <a:latin typeface="Quicksand"/>
              </a:rPr>
              <a:t>coulombFriction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：滑動摩擦係數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--&gt;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值越高，越不容易滑動</a:t>
            </a:r>
          </a:p>
          <a:p>
            <a:pPr algn="l"/>
            <a:r>
              <a:rPr lang="en-US" altLang="zh-TW" b="0" i="0" dirty="0" err="1">
                <a:solidFill>
                  <a:srgbClr val="000000"/>
                </a:solidFill>
                <a:effectLst/>
                <a:latin typeface="Quicksand"/>
              </a:rPr>
              <a:t>frictionRotation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：旋轉摩擦（抗扭轉）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--&gt;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值越高，越難在原地旋轉或扭轉</a:t>
            </a:r>
          </a:p>
          <a:p>
            <a:pPr algn="l"/>
            <a:r>
              <a:rPr lang="en-US" altLang="zh-TW" b="0" i="0" dirty="0" err="1">
                <a:solidFill>
                  <a:srgbClr val="000000"/>
                </a:solidFill>
                <a:effectLst/>
                <a:latin typeface="Quicksand"/>
              </a:rPr>
              <a:t>forceDependentSlip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：依據力量產生的滑動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--&gt;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越高：力量大時滑越多</a:t>
            </a:r>
          </a:p>
          <a:p>
            <a:pPr algn="l"/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Bounce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：彈跳 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/ 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回彈係數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--&gt;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值越高，能量損失越少，越好彈回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94D49364-6091-4F1D-80C2-0205974603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021012"/>
            <a:ext cx="6959833" cy="3370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A0CA7B70-709B-45F0-B4A3-3F732B2CFC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0830" y="3021012"/>
            <a:ext cx="6941170" cy="3370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EB6CEC86-5E3A-461E-A6A3-5487DC424418}"/>
              </a:ext>
            </a:extLst>
          </p:cNvPr>
          <p:cNvSpPr txBox="1"/>
          <p:nvPr/>
        </p:nvSpPr>
        <p:spPr>
          <a:xfrm>
            <a:off x="2359156" y="6391275"/>
            <a:ext cx="532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圖</a:t>
            </a:r>
            <a:r>
              <a:rPr lang="en-US" altLang="zh-TW" dirty="0"/>
              <a:t>4</a:t>
            </a:r>
            <a:endParaRPr lang="zh-TW" altLang="en-US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9C75348F-04AC-4734-A7B3-D32295DD8408}"/>
              </a:ext>
            </a:extLst>
          </p:cNvPr>
          <p:cNvSpPr txBox="1"/>
          <p:nvPr/>
        </p:nvSpPr>
        <p:spPr>
          <a:xfrm>
            <a:off x="9334554" y="6391275"/>
            <a:ext cx="532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圖</a:t>
            </a:r>
            <a:r>
              <a:rPr lang="en-US" altLang="zh-TW" dirty="0"/>
              <a:t>5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2078809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05FB574B-1E95-476F-B91E-6AA078182602}"/>
              </a:ext>
            </a:extLst>
          </p:cNvPr>
          <p:cNvSpPr txBox="1"/>
          <p:nvPr/>
        </p:nvSpPr>
        <p:spPr>
          <a:xfrm>
            <a:off x="2047875" y="1666875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TW" altLang="en-US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B52D3B7F-E54E-4B10-8FF2-E8C6DBA0BE30}"/>
              </a:ext>
            </a:extLst>
          </p:cNvPr>
          <p:cNvSpPr txBox="1"/>
          <p:nvPr/>
        </p:nvSpPr>
        <p:spPr>
          <a:xfrm>
            <a:off x="0" y="742950"/>
            <a:ext cx="688657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1.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在</a:t>
            </a:r>
            <a:r>
              <a:rPr lang="en-US" altLang="zh-TW" b="0" i="0" dirty="0" err="1">
                <a:solidFill>
                  <a:srgbClr val="000000"/>
                </a:solidFill>
                <a:effectLst/>
                <a:latin typeface="Quicksand"/>
              </a:rPr>
              <a:t>webot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預設資料夾中取得</a:t>
            </a:r>
            <a:r>
              <a:rPr lang="en-US" altLang="zh-TW" b="0" i="0" dirty="0" err="1">
                <a:solidFill>
                  <a:srgbClr val="000000"/>
                </a:solidFill>
                <a:effectLst/>
                <a:latin typeface="Quicksand"/>
              </a:rPr>
              <a:t>youbot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，並借助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AI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幫助擷取只有車身以及輪子，然後再加入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PLATE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在</a:t>
            </a:r>
            <a:r>
              <a:rPr lang="en-US" altLang="zh-TW" b="0" i="0" dirty="0" err="1">
                <a:solidFill>
                  <a:srgbClr val="000000"/>
                </a:solidFill>
                <a:effectLst/>
                <a:latin typeface="Quicksand"/>
              </a:rPr>
              <a:t>youbot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上方，但是藉由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AI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擷取後的</a:t>
            </a:r>
            <a:r>
              <a:rPr lang="en-US" altLang="zh-TW" b="0" i="0" dirty="0" err="1">
                <a:solidFill>
                  <a:srgbClr val="000000"/>
                </a:solidFill>
                <a:effectLst/>
                <a:latin typeface="Quicksand"/>
              </a:rPr>
              <a:t>bodymesh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與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wheel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是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webot_2023b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中</a:t>
            </a:r>
            <a:r>
              <a:rPr lang="en-US" altLang="zh-TW" b="0" i="0" dirty="0" err="1">
                <a:solidFill>
                  <a:srgbClr val="000000"/>
                </a:solidFill>
                <a:effectLst/>
                <a:latin typeface="Quicksand"/>
              </a:rPr>
              <a:t>kuka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車之下的</a:t>
            </a:r>
            <a:r>
              <a:rPr lang="en-US" altLang="zh-TW" b="0" i="0" dirty="0" err="1">
                <a:solidFill>
                  <a:srgbClr val="000000"/>
                </a:solidFill>
                <a:effectLst/>
                <a:latin typeface="Quicksand"/>
              </a:rPr>
              <a:t>InteriorWheel.prote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與</a:t>
            </a:r>
            <a:r>
              <a:rPr lang="en-US" altLang="zh-TW" b="0" i="0" dirty="0" err="1">
                <a:solidFill>
                  <a:srgbClr val="000000"/>
                </a:solidFill>
                <a:effectLst/>
                <a:latin typeface="Quicksand"/>
              </a:rPr>
              <a:t>ExteriorWheel.proto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，因此必須於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.</a:t>
            </a:r>
            <a:r>
              <a:rPr lang="en-US" altLang="zh-TW" b="0" i="0" dirty="0" err="1">
                <a:solidFill>
                  <a:srgbClr val="000000"/>
                </a:solidFill>
                <a:effectLst/>
                <a:latin typeface="Quicksand"/>
              </a:rPr>
              <a:t>wbt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檔案中進行新增</a:t>
            </a:r>
            <a:endParaRPr lang="en-US" altLang="zh-TW" b="0" i="0" dirty="0">
              <a:solidFill>
                <a:srgbClr val="000000"/>
              </a:solidFill>
              <a:effectLst/>
              <a:latin typeface="Quicksand"/>
            </a:endParaRPr>
          </a:p>
          <a:p>
            <a:pPr algn="l"/>
            <a:endParaRPr lang="zh-TW" altLang="en-US" b="0" i="0" dirty="0">
              <a:solidFill>
                <a:srgbClr val="000000"/>
              </a:solidFill>
              <a:effectLst/>
              <a:latin typeface="Quicksand"/>
            </a:endParaRPr>
          </a:p>
          <a:p>
            <a:pPr algn="l"/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EXTERNPROTO "https://raw.githubusercontent.com/</a:t>
            </a:r>
            <a:r>
              <a:rPr lang="en-US" altLang="zh-TW" b="0" i="0" dirty="0" err="1">
                <a:solidFill>
                  <a:srgbClr val="000000"/>
                </a:solidFill>
                <a:effectLst/>
                <a:latin typeface="Quicksand"/>
              </a:rPr>
              <a:t>cyberbotics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/</a:t>
            </a:r>
            <a:r>
              <a:rPr lang="en-US" altLang="zh-TW" b="0" i="0" dirty="0" err="1">
                <a:solidFill>
                  <a:srgbClr val="000000"/>
                </a:solidFill>
                <a:effectLst/>
                <a:latin typeface="Quicksand"/>
              </a:rPr>
              <a:t>webots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/R2023b/projects/robots/</a:t>
            </a:r>
            <a:r>
              <a:rPr lang="en-US" altLang="zh-TW" b="0" i="0" dirty="0" err="1">
                <a:solidFill>
                  <a:srgbClr val="000000"/>
                </a:solidFill>
                <a:effectLst/>
                <a:latin typeface="Quicksand"/>
              </a:rPr>
              <a:t>kuka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/</a:t>
            </a:r>
            <a:r>
              <a:rPr lang="en-US" altLang="zh-TW" b="0" i="0" dirty="0" err="1">
                <a:solidFill>
                  <a:srgbClr val="000000"/>
                </a:solidFill>
                <a:effectLst/>
                <a:latin typeface="Quicksand"/>
              </a:rPr>
              <a:t>youbot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/protos/</a:t>
            </a:r>
            <a:r>
              <a:rPr lang="en-US" altLang="zh-TW" b="0" i="0" dirty="0" err="1">
                <a:solidFill>
                  <a:srgbClr val="000000"/>
                </a:solidFill>
                <a:effectLst/>
                <a:latin typeface="Quicksand"/>
              </a:rPr>
              <a:t>BodyMesh.proto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"</a:t>
            </a:r>
            <a:b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</a:b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EXTERNPROTO "../protos/</a:t>
            </a:r>
            <a:r>
              <a:rPr lang="en-US" altLang="zh-TW" b="0" i="0" dirty="0" err="1">
                <a:solidFill>
                  <a:srgbClr val="000000"/>
                </a:solidFill>
                <a:effectLst/>
                <a:latin typeface="Quicksand"/>
              </a:rPr>
              <a:t>InteriorWheel.proto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"</a:t>
            </a:r>
            <a:b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</a:b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EXTERNPROTO "../protos/</a:t>
            </a:r>
            <a:r>
              <a:rPr lang="en-US" altLang="zh-TW" b="0" i="0" dirty="0" err="1">
                <a:solidFill>
                  <a:srgbClr val="000000"/>
                </a:solidFill>
                <a:effectLst/>
                <a:latin typeface="Quicksand"/>
              </a:rPr>
              <a:t>ExteriorWheel.proto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"</a:t>
            </a:r>
          </a:p>
          <a:p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4B781DEE-B3B8-407A-A560-82D0A827240E}"/>
              </a:ext>
            </a:extLst>
          </p:cNvPr>
          <p:cNvSpPr txBox="1"/>
          <p:nvPr/>
        </p:nvSpPr>
        <p:spPr>
          <a:xfrm>
            <a:off x="0" y="0"/>
            <a:ext cx="2771913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600" dirty="0"/>
              <a:t>2.</a:t>
            </a:r>
            <a:r>
              <a:rPr lang="zh-TW" altLang="en-US" sz="2600" dirty="0"/>
              <a:t>問題紀錄與排錯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D8ED2EE7-BDAA-44B0-B1C4-ED8C60F3B25C}"/>
              </a:ext>
            </a:extLst>
          </p:cNvPr>
          <p:cNvSpPr txBox="1"/>
          <p:nvPr/>
        </p:nvSpPr>
        <p:spPr>
          <a:xfrm>
            <a:off x="0" y="4637722"/>
            <a:ext cx="615315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2.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接上一步，在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PLATE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之後放置之前創建好的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shooter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並套入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controller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進行控制，能夠使用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up down left right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操控方向以及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j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射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k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收擊球板</a:t>
            </a:r>
          </a:p>
          <a:p>
            <a:br>
              <a:rPr lang="zh-TW" altLang="en-US" dirty="0"/>
            </a:b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002511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>
            <a:extLst>
              <a:ext uri="{FF2B5EF4-FFF2-40B4-BE49-F238E27FC236}">
                <a16:creationId xmlns:a16="http://schemas.microsoft.com/office/drawing/2014/main" id="{F7969DD4-050C-4039-8193-88DEF3B6032D}"/>
              </a:ext>
            </a:extLst>
          </p:cNvPr>
          <p:cNvSpPr txBox="1"/>
          <p:nvPr/>
        </p:nvSpPr>
        <p:spPr>
          <a:xfrm>
            <a:off x="0" y="0"/>
            <a:ext cx="42291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3.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關於</a:t>
            </a:r>
            <a:r>
              <a:rPr lang="en-US" altLang="zh-TW" b="0" i="0" dirty="0" err="1">
                <a:solidFill>
                  <a:srgbClr val="000000"/>
                </a:solidFill>
                <a:effectLst/>
                <a:latin typeface="Quicksand"/>
              </a:rPr>
              <a:t>youbot_stand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到達第一個座標時會卡住的問題，後續找到是因為</a:t>
            </a:r>
            <a:r>
              <a:rPr lang="en-US" altLang="zh-TW" b="0" i="0" dirty="0" err="1">
                <a:solidFill>
                  <a:srgbClr val="000000"/>
                </a:solidFill>
                <a:effectLst/>
                <a:latin typeface="Quicksand"/>
              </a:rPr>
              <a:t>InteriorWheel.prote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與</a:t>
            </a:r>
            <a:r>
              <a:rPr lang="en-US" altLang="zh-TW" b="0" i="0" dirty="0" err="1">
                <a:solidFill>
                  <a:srgbClr val="000000"/>
                </a:solidFill>
                <a:effectLst/>
                <a:latin typeface="Quicksand"/>
              </a:rPr>
              <a:t>ExteriorWheel.proto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是</a:t>
            </a:r>
            <a:r>
              <a:rPr lang="en-US" altLang="zh-TW" b="0" i="0" dirty="0" err="1">
                <a:solidFill>
                  <a:srgbClr val="000000"/>
                </a:solidFill>
                <a:effectLst/>
                <a:latin typeface="Quicksand"/>
              </a:rPr>
              <a:t>webot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本身預設的，雖然他是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.proto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檔，但她前身也是一個</a:t>
            </a:r>
            <a:r>
              <a:rPr lang="en-US" altLang="zh-TW" b="0" i="0" dirty="0" err="1">
                <a:solidFill>
                  <a:srgbClr val="000000"/>
                </a:solidFill>
                <a:effectLst/>
                <a:latin typeface="Quicksand"/>
              </a:rPr>
              <a:t>robot+hingejoint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群組，將這之下的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motor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的</a:t>
            </a:r>
            <a:r>
              <a:rPr lang="en-US" altLang="zh-TW" b="0" i="0" dirty="0" err="1">
                <a:solidFill>
                  <a:srgbClr val="000000"/>
                </a:solidFill>
                <a:effectLst/>
                <a:latin typeface="Quicksand"/>
              </a:rPr>
              <a:t>maxVelocity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預設值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14.8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更改為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100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即可</a:t>
            </a:r>
            <a:b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</a:br>
            <a:endParaRPr lang="zh-TW" altLang="en-US" b="0" i="0" dirty="0">
              <a:solidFill>
                <a:srgbClr val="000000"/>
              </a:solidFill>
              <a:effectLst/>
              <a:latin typeface="Quicksand"/>
            </a:endParaRPr>
          </a:p>
          <a:p>
            <a:pPr algn="l"/>
            <a:r>
              <a:rPr lang="en-US" altLang="zh-TW" b="0" i="0" dirty="0" err="1">
                <a:solidFill>
                  <a:srgbClr val="000000"/>
                </a:solidFill>
                <a:effectLst/>
                <a:latin typeface="Quicksand"/>
              </a:rPr>
              <a:t>HingeJoint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 {</a:t>
            </a:r>
          </a:p>
          <a:p>
            <a:pPr algn="l"/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    device [</a:t>
            </a:r>
          </a:p>
          <a:p>
            <a:pPr algn="l"/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      </a:t>
            </a:r>
            <a:r>
              <a:rPr lang="en-US" altLang="zh-TW" b="0" i="0" dirty="0" err="1">
                <a:solidFill>
                  <a:srgbClr val="000000"/>
                </a:solidFill>
                <a:effectLst/>
                <a:latin typeface="Quicksand"/>
              </a:rPr>
              <a:t>RotationalMotor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 {</a:t>
            </a:r>
          </a:p>
          <a:p>
            <a:pPr algn="l"/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        name IS name</a:t>
            </a:r>
          </a:p>
          <a:p>
            <a:pPr algn="l"/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        </a:t>
            </a:r>
            <a:r>
              <a:rPr lang="en-US" altLang="zh-TW" b="0" i="0" dirty="0" err="1">
                <a:solidFill>
                  <a:srgbClr val="000000"/>
                </a:solidFill>
                <a:effectLst/>
                <a:latin typeface="Quicksand"/>
              </a:rPr>
              <a:t>maxVelocity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 100</a:t>
            </a:r>
          </a:p>
          <a:p>
            <a:pPr algn="l"/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      }</a:t>
            </a:r>
          </a:p>
          <a:p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5FEFA0E5-DA3C-4316-AABB-BF8F91D50F87}"/>
              </a:ext>
            </a:extLst>
          </p:cNvPr>
          <p:cNvSpPr txBox="1"/>
          <p:nvPr/>
        </p:nvSpPr>
        <p:spPr>
          <a:xfrm>
            <a:off x="0" y="4318724"/>
            <a:ext cx="42291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4.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然後加入</a:t>
            </a:r>
            <a:r>
              <a:rPr lang="en-US" altLang="zh-TW" b="0" i="0" dirty="0" err="1">
                <a:solidFill>
                  <a:srgbClr val="000000"/>
                </a:solidFill>
                <a:effectLst/>
                <a:latin typeface="Quicksand"/>
              </a:rPr>
              <a:t>spervisor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跟</a:t>
            </a:r>
            <a:r>
              <a:rPr lang="en-US" altLang="zh-TW" b="0" i="0" dirty="0" err="1">
                <a:solidFill>
                  <a:srgbClr val="000000"/>
                </a:solidFill>
                <a:effectLst/>
                <a:latin typeface="Quicksand"/>
              </a:rPr>
              <a:t>score_board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，遇到的第一個問題為無法使用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A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鍵生成球，原因是</a:t>
            </a:r>
            <a:r>
              <a:rPr lang="en-US" altLang="zh-TW" b="0" i="0" dirty="0" err="1">
                <a:solidFill>
                  <a:srgbClr val="000000"/>
                </a:solidFill>
                <a:effectLst/>
                <a:latin typeface="Quicksand"/>
              </a:rPr>
              <a:t>webot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下的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python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沒有安裝</a:t>
            </a:r>
            <a:r>
              <a:rPr lang="en-US" altLang="zh-TW" b="0" i="0" dirty="0" err="1">
                <a:solidFill>
                  <a:srgbClr val="000000"/>
                </a:solidFill>
                <a:effectLst/>
                <a:latin typeface="Quicksand"/>
              </a:rPr>
              <a:t>numpy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，只要在</a:t>
            </a:r>
            <a:r>
              <a:rPr lang="en-US" altLang="zh-TW" b="0" i="0" dirty="0" err="1">
                <a:solidFill>
                  <a:srgbClr val="000000"/>
                </a:solidFill>
                <a:effectLst/>
                <a:latin typeface="Quicksand"/>
              </a:rPr>
              <a:t>webot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中的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Python command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確認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python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的位址，隨後在使用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python -m pip install </a:t>
            </a:r>
            <a:r>
              <a:rPr lang="en-US" altLang="zh-TW" b="0" i="0" dirty="0" err="1">
                <a:solidFill>
                  <a:srgbClr val="000000"/>
                </a:solidFill>
                <a:effectLst/>
                <a:latin typeface="Quicksand"/>
              </a:rPr>
              <a:t>numpy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就可以了</a:t>
            </a:r>
          </a:p>
          <a:p>
            <a:br>
              <a:rPr lang="zh-TW" altLang="en-US" dirty="0"/>
            </a:b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4769633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A9A4E3B1-3AD5-4067-8F87-8A285230B4A1}"/>
              </a:ext>
            </a:extLst>
          </p:cNvPr>
          <p:cNvSpPr txBox="1"/>
          <p:nvPr/>
        </p:nvSpPr>
        <p:spPr>
          <a:xfrm>
            <a:off x="0" y="0"/>
            <a:ext cx="4391025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5.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在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supervisor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下的</a:t>
            </a:r>
            <a:r>
              <a:rPr lang="en-US" altLang="zh-TW" b="0" i="0" dirty="0" err="1">
                <a:solidFill>
                  <a:srgbClr val="000000"/>
                </a:solidFill>
                <a:effectLst/>
                <a:latin typeface="Quicksand"/>
              </a:rPr>
              <a:t>feed_ball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出現問題，由於我自行建立的</a:t>
            </a:r>
            <a:r>
              <a:rPr lang="en-US" altLang="zh-TW" b="0" i="0" dirty="0" err="1">
                <a:solidFill>
                  <a:srgbClr val="000000"/>
                </a:solidFill>
                <a:effectLst/>
                <a:latin typeface="Quicksand"/>
              </a:rPr>
              <a:t>youbot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一開始是直接使用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robot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群組下的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name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做更動，但</a:t>
            </a:r>
            <a:r>
              <a:rPr lang="en-US" altLang="zh-TW" b="0" i="0" dirty="0" err="1">
                <a:solidFill>
                  <a:srgbClr val="000000"/>
                </a:solidFill>
                <a:effectLst/>
                <a:latin typeface="Quicksand"/>
              </a:rPr>
              <a:t>feed_ball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對於生成球的座標是根據</a:t>
            </a:r>
            <a:r>
              <a:rPr lang="en-US" altLang="zh-TW" b="0" i="0" dirty="0" err="1">
                <a:solidFill>
                  <a:srgbClr val="000000"/>
                </a:solidFill>
                <a:effectLst/>
                <a:latin typeface="Quicksand"/>
              </a:rPr>
              <a:t>youbot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改變的，而改變是根據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DEF ... Robot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，因此儘管不會顯示錯誤，但仍然無法生成球，因此只要在</a:t>
            </a:r>
            <a:r>
              <a:rPr lang="en-US" altLang="zh-TW" b="0" i="0" dirty="0" err="1">
                <a:solidFill>
                  <a:srgbClr val="000000"/>
                </a:solidFill>
                <a:effectLst/>
                <a:latin typeface="Quicksand"/>
              </a:rPr>
              <a:t>feed_ball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下更改我的</a:t>
            </a:r>
            <a:r>
              <a:rPr lang="en-US" altLang="zh-TW" b="0" i="0" dirty="0" err="1">
                <a:solidFill>
                  <a:srgbClr val="000000"/>
                </a:solidFill>
                <a:effectLst/>
                <a:latin typeface="Quicksand"/>
              </a:rPr>
              <a:t>DEFname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以及在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.</a:t>
            </a:r>
            <a:r>
              <a:rPr lang="en-US" altLang="zh-TW" b="0" i="0" dirty="0" err="1">
                <a:solidFill>
                  <a:srgbClr val="000000"/>
                </a:solidFill>
                <a:effectLst/>
                <a:latin typeface="Quicksand"/>
              </a:rPr>
              <a:t>wbt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中給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robot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群組加</a:t>
            </a:r>
            <a:r>
              <a:rPr lang="en-US" altLang="zh-TW" b="0" i="0" dirty="0" err="1">
                <a:solidFill>
                  <a:srgbClr val="000000"/>
                </a:solidFill>
                <a:effectLst/>
                <a:latin typeface="Quicksand"/>
              </a:rPr>
              <a:t>DEFname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就能做動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(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圖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6)</a:t>
            </a:r>
            <a:endParaRPr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C5903E89-4E65-4B56-90F0-968A513F8D4E}"/>
              </a:ext>
            </a:extLst>
          </p:cNvPr>
          <p:cNvSpPr txBox="1"/>
          <p:nvPr/>
        </p:nvSpPr>
        <p:spPr>
          <a:xfrm>
            <a:off x="0" y="3086100"/>
            <a:ext cx="439102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6.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更改</a:t>
            </a:r>
            <a:r>
              <a:rPr lang="en-US" altLang="zh-TW" b="0" i="0" dirty="0" err="1">
                <a:solidFill>
                  <a:srgbClr val="000000"/>
                </a:solidFill>
                <a:effectLst/>
                <a:latin typeface="Quicksand"/>
              </a:rPr>
              <a:t>ThreeDigitSevenSegment.proto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的放置情形，使用</a:t>
            </a:r>
            <a:r>
              <a:rPr lang="en-US" altLang="zh-TW" b="0" i="0" dirty="0" err="1">
                <a:solidFill>
                  <a:srgbClr val="000000"/>
                </a:solidFill>
                <a:effectLst/>
                <a:latin typeface="Quicksand"/>
              </a:rPr>
              <a:t>score_board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 supervisor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的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controller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時似乎會無法讀取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.proto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的內容，儘管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.proto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內容與在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.</a:t>
            </a:r>
            <a:r>
              <a:rPr lang="en-US" altLang="zh-TW" b="0" i="0" dirty="0" err="1">
                <a:solidFill>
                  <a:srgbClr val="000000"/>
                </a:solidFill>
                <a:effectLst/>
                <a:latin typeface="Quicksand"/>
              </a:rPr>
              <a:t>wbt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中使用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Transform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節點的擺設情形是一致的，但這似乎是設定，需要更改成在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.</a:t>
            </a:r>
            <a:r>
              <a:rPr lang="en-US" altLang="zh-TW" b="0" i="0" dirty="0" err="1">
                <a:solidFill>
                  <a:srgbClr val="000000"/>
                </a:solidFill>
                <a:effectLst/>
                <a:latin typeface="Quicksand"/>
              </a:rPr>
              <a:t>wbt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中放置七段顯示器不放置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.proto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，或是從</a:t>
            </a:r>
            <a:r>
              <a:rPr lang="en-US" altLang="zh-TW" b="0" i="0" dirty="0" err="1">
                <a:solidFill>
                  <a:srgbClr val="000000"/>
                </a:solidFill>
                <a:effectLst/>
                <a:latin typeface="Quicksand"/>
              </a:rPr>
              <a:t>controll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下手更改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(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圖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7)</a:t>
            </a:r>
            <a:endParaRPr lang="zh-TW" altLang="en-US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ECD8DF49-E074-4841-86D1-EF4288E8D8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7807" y="0"/>
            <a:ext cx="4046217" cy="3169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9DCC5279-9116-42EC-8085-8281C91502F1}"/>
              </a:ext>
            </a:extLst>
          </p:cNvPr>
          <p:cNvSpPr txBox="1"/>
          <p:nvPr/>
        </p:nvSpPr>
        <p:spPr>
          <a:xfrm>
            <a:off x="7054656" y="3086367"/>
            <a:ext cx="532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圖</a:t>
            </a:r>
            <a:r>
              <a:rPr lang="en-US" altLang="zh-TW" dirty="0"/>
              <a:t>6</a:t>
            </a:r>
            <a:endParaRPr lang="zh-TW" altLang="en-US" dirty="0"/>
          </a:p>
        </p:txBody>
      </p:sp>
      <p:pic>
        <p:nvPicPr>
          <p:cNvPr id="9" name="圖片 8">
            <a:extLst>
              <a:ext uri="{FF2B5EF4-FFF2-40B4-BE49-F238E27FC236}">
                <a16:creationId xmlns:a16="http://schemas.microsoft.com/office/drawing/2014/main" id="{F9D3F0EA-AB4F-44B6-AD17-128053609A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8543" y="3485212"/>
            <a:ext cx="4197454" cy="2889156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E2C0C2B6-AF4F-4293-B944-9EB2858A9124}"/>
              </a:ext>
            </a:extLst>
          </p:cNvPr>
          <p:cNvSpPr txBox="1"/>
          <p:nvPr/>
        </p:nvSpPr>
        <p:spPr>
          <a:xfrm>
            <a:off x="10100937" y="6374368"/>
            <a:ext cx="532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圖</a:t>
            </a:r>
            <a:r>
              <a:rPr lang="en-US" altLang="zh-TW" dirty="0"/>
              <a:t>7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909762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字方塊 4">
            <a:extLst>
              <a:ext uri="{FF2B5EF4-FFF2-40B4-BE49-F238E27FC236}">
                <a16:creationId xmlns:a16="http://schemas.microsoft.com/office/drawing/2014/main" id="{E0E0379A-0C50-4D40-AE9F-B5CDE869BD5B}"/>
              </a:ext>
            </a:extLst>
          </p:cNvPr>
          <p:cNvSpPr txBox="1"/>
          <p:nvPr/>
        </p:nvSpPr>
        <p:spPr>
          <a:xfrm>
            <a:off x="0" y="0"/>
            <a:ext cx="60960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7.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更改完七段顯示器計分後，隨之而來的問題是無法使用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supervisor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偵測計分，檢查後發現計分上需要用的連動有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emitter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及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receiver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，並且他們的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channel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必須一致才能連動，檢測完後開始投籃發現一直無法計分，但似乎是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lookup table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出問題，將他更改並改回來後再把</a:t>
            </a:r>
            <a:r>
              <a:rPr lang="en-US" altLang="zh-TW" b="0" i="0" dirty="0" err="1">
                <a:solidFill>
                  <a:srgbClr val="000000"/>
                </a:solidFill>
                <a:effectLst/>
                <a:latin typeface="Quicksand"/>
              </a:rPr>
              <a:t>youbot_shooter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的起始距離往後移動一點即可</a:t>
            </a:r>
            <a:endParaRPr lang="zh-TW" altLang="en-US" dirty="0"/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7BB8F04F-1FFA-4236-9E0C-44D7B4337B8C}"/>
              </a:ext>
            </a:extLst>
          </p:cNvPr>
          <p:cNvSpPr txBox="1"/>
          <p:nvPr/>
        </p:nvSpPr>
        <p:spPr>
          <a:xfrm>
            <a:off x="0" y="3057525"/>
            <a:ext cx="559117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8.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在自行製作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.proto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檔案時發現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proto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檔案無法直接生成，必須得自行建立，尤其是得將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“]{” 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這兩個括號給分出來分清楚，而以下就是自行建立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.proto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檔案的起手內容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(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圖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8)</a:t>
            </a:r>
          </a:p>
          <a:p>
            <a:pPr algn="l"/>
            <a:endParaRPr lang="en-US" altLang="zh-TW" b="0" i="0" dirty="0">
              <a:solidFill>
                <a:srgbClr val="000000"/>
              </a:solidFill>
              <a:effectLst/>
              <a:latin typeface="Quicksand"/>
            </a:endParaRPr>
          </a:p>
          <a:p>
            <a:pPr algn="l"/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之後導入自己的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proto-robot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後</a:t>
            </a:r>
            <a:r>
              <a:rPr lang="en-US" altLang="zh-TW" b="0" i="0" dirty="0" err="1">
                <a:solidFill>
                  <a:srgbClr val="000000"/>
                </a:solidFill>
                <a:effectLst/>
                <a:latin typeface="Quicksand"/>
              </a:rPr>
              <a:t>fourbar_controller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無法支援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proto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檔案，根本原因為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proto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檔案會省略掉太多子節點，儘管在</a:t>
            </a:r>
            <a:r>
              <a:rPr lang="en-US" altLang="zh-TW" b="0" i="0" dirty="0" err="1">
                <a:solidFill>
                  <a:srgbClr val="000000"/>
                </a:solidFill>
                <a:effectLst/>
                <a:latin typeface="Quicksand"/>
              </a:rPr>
              <a:t>Scite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中檢視也都沒有錯誤，但還是會無法讀取到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motor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，接著發現不只因為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proto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檔案無法讀取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motor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，導入後將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proto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轉換為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bass node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後也無法讀取，原因是主要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robot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為</a:t>
            </a:r>
            <a:r>
              <a:rPr lang="en-US" altLang="zh-TW" b="0" i="0" dirty="0" err="1">
                <a:solidFill>
                  <a:srgbClr val="000000"/>
                </a:solidFill>
                <a:effectLst/>
                <a:latin typeface="Quicksand"/>
              </a:rPr>
              <a:t>youbot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群組，若在下面再加上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shooter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的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robot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群組會發生報錯，所以若想將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shooter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與</a:t>
            </a:r>
            <a:r>
              <a:rPr lang="en-US" altLang="zh-TW" b="0" i="0" dirty="0" err="1">
                <a:solidFill>
                  <a:srgbClr val="000000"/>
                </a:solidFill>
                <a:effectLst/>
                <a:latin typeface="Quicksand"/>
              </a:rPr>
              <a:t>youbot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連動，那麼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shooter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必須使用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solid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群組</a:t>
            </a: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16E21D07-9EDA-422D-8DF5-8F1B8BC848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63465" y="215443"/>
            <a:ext cx="2930012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1000" b="0" i="0" u="none" strike="noStrike" cap="none" normalizeH="0" baseline="0">
                <a:ln>
                  <a:noFill/>
                </a:ln>
                <a:solidFill>
                  <a:srgbClr val="008200"/>
                </a:solidFill>
                <a:effectLst/>
                <a:latin typeface="Consolas" panose="020B0609020204030204" pitchFamily="49" charset="0"/>
              </a:rPr>
              <a:t>#VRML_SIM R2023b utf8</a:t>
            </a:r>
            <a:endParaRPr kumimoji="0" lang="zh-TW" altLang="zh-TW" sz="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endParaRPr kumimoji="0" lang="zh-TW" altLang="zh-TW" sz="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1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PROTO shooter1 [</a:t>
            </a:r>
            <a:endParaRPr kumimoji="0" lang="zh-TW" altLang="zh-TW" sz="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1000" b="0" i="0" u="none" strike="noStrike" cap="none" normalizeH="0" baseline="0">
                <a:ln>
                  <a:noFill/>
                </a:ln>
                <a:solidFill>
                  <a:srgbClr val="E83E8C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kumimoji="0" lang="zh-TW" altLang="zh-TW" sz="1000" b="0" i="0" u="none" strike="noStrike" cap="none" normalizeH="0" baseline="0">
                <a:ln>
                  <a:noFill/>
                </a:ln>
                <a:solidFill>
                  <a:srgbClr val="008200"/>
                </a:solidFill>
                <a:effectLst/>
                <a:latin typeface="Consolas" panose="020B0609020204030204" pitchFamily="49" charset="0"/>
              </a:rPr>
              <a:t># 場景控制</a:t>
            </a:r>
            <a:endParaRPr kumimoji="0" lang="zh-TW" altLang="zh-TW" sz="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1000" b="0" i="0" u="none" strike="noStrike" cap="none" normalizeH="0" baseline="0">
                <a:ln>
                  <a:noFill/>
                </a:ln>
                <a:solidFill>
                  <a:srgbClr val="E83E8C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kumimoji="0" lang="zh-TW" altLang="zh-TW" sz="1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field SFVec3f    translation  </a:t>
            </a:r>
            <a:r>
              <a:rPr kumimoji="0" lang="zh-TW" altLang="zh-TW" sz="1000" b="0" i="0" u="none" strike="noStrike" cap="none" normalizeH="0" baseline="0">
                <a:ln>
                  <a:noFill/>
                </a:ln>
                <a:solidFill>
                  <a:srgbClr val="009900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zh-TW" altLang="zh-TW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zh-TW" altLang="zh-TW" sz="1000" b="0" i="0" u="none" strike="noStrike" cap="none" normalizeH="0" baseline="0">
                <a:ln>
                  <a:noFill/>
                </a:ln>
                <a:solidFill>
                  <a:srgbClr val="009900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zh-TW" altLang="zh-TW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zh-TW" altLang="zh-TW" sz="1000" b="0" i="0" u="none" strike="noStrike" cap="none" normalizeH="0" baseline="0">
                <a:ln>
                  <a:noFill/>
                </a:ln>
                <a:solidFill>
                  <a:srgbClr val="009900"/>
                </a:solidFill>
                <a:effectLst/>
                <a:latin typeface="Consolas" panose="020B0609020204030204" pitchFamily="49" charset="0"/>
              </a:rPr>
              <a:t>0</a:t>
            </a:r>
            <a:endParaRPr kumimoji="0" lang="zh-TW" altLang="zh-TW" sz="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1000" b="0" i="0" u="none" strike="noStrike" cap="none" normalizeH="0" baseline="0">
                <a:ln>
                  <a:noFill/>
                </a:ln>
                <a:solidFill>
                  <a:srgbClr val="E83E8C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kumimoji="0" lang="zh-TW" altLang="zh-TW" sz="1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field SFRotation rotation     </a:t>
            </a:r>
            <a:r>
              <a:rPr kumimoji="0" lang="zh-TW" altLang="zh-TW" sz="1000" b="0" i="0" u="none" strike="noStrike" cap="none" normalizeH="0" baseline="0">
                <a:ln>
                  <a:noFill/>
                </a:ln>
                <a:solidFill>
                  <a:srgbClr val="009900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zh-TW" altLang="zh-TW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zh-TW" altLang="zh-TW" sz="1000" b="0" i="0" u="none" strike="noStrike" cap="none" normalizeH="0" baseline="0">
                <a:ln>
                  <a:noFill/>
                </a:ln>
                <a:solidFill>
                  <a:srgbClr val="009900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zh-TW" altLang="zh-TW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zh-TW" altLang="zh-TW" sz="1000" b="0" i="0" u="none" strike="noStrike" cap="none" normalizeH="0" baseline="0">
                <a:ln>
                  <a:noFill/>
                </a:ln>
                <a:solidFill>
                  <a:srgbClr val="009900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kumimoji="0" lang="zh-TW" altLang="zh-TW" sz="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zh-TW" altLang="zh-TW" sz="1000" b="0" i="0" u="none" strike="noStrike" cap="none" normalizeH="0" baseline="0">
                <a:ln>
                  <a:noFill/>
                </a:ln>
                <a:solidFill>
                  <a:srgbClr val="009900"/>
                </a:solidFill>
                <a:effectLst/>
                <a:latin typeface="Consolas" panose="020B0609020204030204" pitchFamily="49" charset="0"/>
              </a:rPr>
              <a:t>0</a:t>
            </a:r>
            <a:endParaRPr kumimoji="0" lang="zh-TW" altLang="zh-TW" sz="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1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{</a:t>
            </a:r>
            <a:endParaRPr kumimoji="0" lang="zh-TW" altLang="zh-TW" sz="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1000" b="0" i="0" u="none" strike="noStrike" cap="none" normalizeH="0" baseline="0">
                <a:ln>
                  <a:noFill/>
                </a:ln>
                <a:solidFill>
                  <a:srgbClr val="E83E8C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kumimoji="0" lang="zh-TW" altLang="zh-TW" sz="1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Robot {</a:t>
            </a:r>
            <a:endParaRPr kumimoji="0" lang="zh-TW" altLang="zh-TW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79408918-E3C7-489E-BD2C-FFB5EC725A17}"/>
              </a:ext>
            </a:extLst>
          </p:cNvPr>
          <p:cNvSpPr txBox="1"/>
          <p:nvPr/>
        </p:nvSpPr>
        <p:spPr>
          <a:xfrm>
            <a:off x="8762212" y="1569660"/>
            <a:ext cx="532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圖</a:t>
            </a:r>
            <a:r>
              <a:rPr lang="en-US" altLang="zh-TW" dirty="0"/>
              <a:t>8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518223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>
            <a:extLst>
              <a:ext uri="{FF2B5EF4-FFF2-40B4-BE49-F238E27FC236}">
                <a16:creationId xmlns:a16="http://schemas.microsoft.com/office/drawing/2014/main" id="{9CB0318F-996F-464E-9EF7-5F503AC816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7512" y="49084"/>
            <a:ext cx="3667125" cy="40626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E83E8C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DEF PLATE Shape {</a:t>
            </a:r>
            <a:endParaRPr kumimoji="0" lang="zh-TW" altLang="zh-TW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E83E8C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appearance PBRAppearance {</a:t>
            </a:r>
            <a:endParaRPr kumimoji="0" lang="zh-TW" altLang="zh-TW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E83E8C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baseColor </a:t>
            </a: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009900"/>
                </a:solidFill>
                <a:effectLst/>
                <a:latin typeface="Consolas" panose="020B0609020204030204" pitchFamily="49" charset="0"/>
              </a:rPr>
              <a:t>0.75</a:t>
            </a:r>
            <a:r>
              <a:rPr kumimoji="0" lang="zh-TW" altLang="zh-TW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009900"/>
                </a:solidFill>
                <a:effectLst/>
                <a:latin typeface="Consolas" panose="020B0609020204030204" pitchFamily="49" charset="0"/>
              </a:rPr>
              <a:t>0.75</a:t>
            </a:r>
            <a:r>
              <a:rPr kumimoji="0" lang="zh-TW" altLang="zh-TW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009900"/>
                </a:solidFill>
                <a:effectLst/>
                <a:latin typeface="Consolas" panose="020B0609020204030204" pitchFamily="49" charset="0"/>
              </a:rPr>
              <a:t>0.75</a:t>
            </a:r>
            <a:endParaRPr kumimoji="0" lang="zh-TW" altLang="zh-TW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E83E8C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zh-TW" altLang="zh-TW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E83E8C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geometry Box {</a:t>
            </a:r>
            <a:endParaRPr kumimoji="0" lang="zh-TW" altLang="zh-TW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E83E8C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size </a:t>
            </a: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009900"/>
                </a:solidFill>
                <a:effectLst/>
                <a:latin typeface="Consolas" panose="020B0609020204030204" pitchFamily="49" charset="0"/>
              </a:rPr>
              <a:t>0.5</a:t>
            </a:r>
            <a:r>
              <a:rPr kumimoji="0" lang="zh-TW" altLang="zh-TW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009900"/>
                </a:solidFill>
                <a:effectLst/>
                <a:latin typeface="Consolas" panose="020B0609020204030204" pitchFamily="49" charset="0"/>
              </a:rPr>
              <a:t>0.3</a:t>
            </a:r>
            <a:r>
              <a:rPr kumimoji="0" lang="zh-TW" altLang="zh-TW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009900"/>
                </a:solidFill>
                <a:effectLst/>
                <a:latin typeface="Consolas" panose="020B0609020204030204" pitchFamily="49" charset="0"/>
              </a:rPr>
              <a:t>0.02</a:t>
            </a:r>
            <a:endParaRPr kumimoji="0" lang="zh-TW" altLang="zh-TW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E83E8C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zh-TW" altLang="zh-TW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E83E8C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zh-TW" altLang="zh-TW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E83E8C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  <a:endParaRPr kumimoji="0" lang="zh-TW" altLang="zh-TW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E83E8C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name </a:t>
            </a: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"PLATE"</a:t>
            </a:r>
            <a:endParaRPr kumimoji="0" lang="zh-TW" altLang="zh-TW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E83E8C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boundingObject USE PLATE</a:t>
            </a:r>
            <a:endParaRPr kumimoji="0" lang="zh-TW" altLang="zh-TW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E83E8C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physics Physics {</a:t>
            </a:r>
            <a:endParaRPr kumimoji="0" lang="zh-TW" altLang="zh-TW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E83E8C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mass </a:t>
            </a: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009900"/>
                </a:solidFill>
                <a:effectLst/>
                <a:latin typeface="Consolas" panose="020B0609020204030204" pitchFamily="49" charset="0"/>
              </a:rPr>
              <a:t>0.5</a:t>
            </a:r>
            <a:endParaRPr kumimoji="0" lang="zh-TW" altLang="zh-TW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E83E8C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zh-TW" altLang="zh-TW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E83E8C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zh-TW" altLang="zh-TW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E83E8C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GPS {</a:t>
            </a:r>
            <a:endParaRPr kumimoji="0" lang="zh-TW" altLang="zh-TW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E83E8C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zh-TW" altLang="zh-TW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E83E8C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InertialUnit {</a:t>
            </a:r>
            <a:endParaRPr kumimoji="0" lang="zh-TW" altLang="zh-TW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E83E8C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zh-TW" altLang="zh-TW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E83E8C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Emitter {</a:t>
            </a:r>
            <a:endParaRPr kumimoji="0" lang="zh-TW" altLang="zh-TW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E83E8C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name </a:t>
            </a: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"score_emitter"</a:t>
            </a:r>
            <a:endParaRPr kumimoji="0" lang="zh-TW" altLang="zh-TW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E83E8C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channel </a:t>
            </a: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009900"/>
                </a:solidFill>
                <a:effectLst/>
                <a:latin typeface="Consolas" panose="020B0609020204030204" pitchFamily="49" charset="0"/>
              </a:rPr>
              <a:t>1</a:t>
            </a:r>
            <a:endParaRPr kumimoji="0" lang="zh-TW" altLang="zh-TW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E83E8C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zh-TW" altLang="zh-TW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E83E8C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  <a:endParaRPr kumimoji="0" lang="zh-TW" altLang="zh-TW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E83E8C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name </a:t>
            </a: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"youBot_stand"</a:t>
            </a:r>
            <a:endParaRPr kumimoji="0" lang="zh-TW" altLang="zh-TW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E83E8C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model </a:t>
            </a: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"KUKA youBot"</a:t>
            </a:r>
            <a:endParaRPr kumimoji="0" lang="zh-TW" altLang="zh-TW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4">
            <a:extLst>
              <a:ext uri="{FF2B5EF4-FFF2-40B4-BE49-F238E27FC236}">
                <a16:creationId xmlns:a16="http://schemas.microsoft.com/office/drawing/2014/main" id="{3D997920-0CD2-4381-8D2C-3D42CA0ADC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78600" y="4604179"/>
            <a:ext cx="2989314" cy="15388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DEF counter_supervisor Robot {</a:t>
            </a:r>
            <a:endParaRPr kumimoji="0" lang="zh-TW" altLang="zh-TW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E83E8C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children [</a:t>
            </a:r>
            <a:endParaRPr kumimoji="0" lang="zh-TW" altLang="zh-TW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E83E8C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Receiver {</a:t>
            </a:r>
            <a:endParaRPr kumimoji="0" lang="zh-TW" altLang="zh-TW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E83E8C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name </a:t>
            </a: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"score_receiver"</a:t>
            </a:r>
            <a:endParaRPr kumimoji="0" lang="zh-TW" altLang="zh-TW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E83E8C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channel </a:t>
            </a: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009900"/>
                </a:solidFill>
                <a:effectLst/>
                <a:latin typeface="Consolas" panose="020B0609020204030204" pitchFamily="49" charset="0"/>
              </a:rPr>
              <a:t>1</a:t>
            </a:r>
            <a:endParaRPr kumimoji="0" lang="zh-TW" altLang="zh-TW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E83E8C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zh-TW" altLang="zh-TW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E83E8C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  <a:endParaRPr kumimoji="0" lang="zh-TW" altLang="zh-TW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E83E8C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name </a:t>
            </a: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"counter_supervisor"</a:t>
            </a:r>
            <a:endParaRPr kumimoji="0" lang="zh-TW" altLang="zh-TW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E83E8C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controller </a:t>
            </a: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"counter_supervisor"</a:t>
            </a:r>
            <a:endParaRPr kumimoji="0" lang="zh-TW" altLang="zh-TW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E83E8C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kumimoji="0" lang="zh-TW" altLang="zh-TW" sz="1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supervisor TRUE</a:t>
            </a:r>
            <a:endParaRPr kumimoji="0" lang="zh-TW" altLang="zh-TW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6F8DDB62-8305-470D-8E20-6A760D58B9D7}"/>
              </a:ext>
            </a:extLst>
          </p:cNvPr>
          <p:cNvSpPr txBox="1"/>
          <p:nvPr/>
        </p:nvSpPr>
        <p:spPr>
          <a:xfrm>
            <a:off x="5829741" y="4041966"/>
            <a:ext cx="532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圖</a:t>
            </a:r>
            <a:r>
              <a:rPr lang="en-US" altLang="zh-TW" dirty="0"/>
              <a:t>9</a:t>
            </a:r>
            <a:endParaRPr lang="zh-TW" altLang="en-US" dirty="0"/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2CCC9A32-FC72-4677-8FCF-D7783C8C71D4}"/>
              </a:ext>
            </a:extLst>
          </p:cNvPr>
          <p:cNvSpPr txBox="1"/>
          <p:nvPr/>
        </p:nvSpPr>
        <p:spPr>
          <a:xfrm>
            <a:off x="5823720" y="6212105"/>
            <a:ext cx="649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圖</a:t>
            </a:r>
            <a:r>
              <a:rPr lang="en-US" altLang="zh-TW" dirty="0"/>
              <a:t>10</a:t>
            </a:r>
            <a:endParaRPr lang="zh-TW" altLang="en-US" dirty="0"/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72F4004A-2C27-4C64-BC1E-756F8D36AD70}"/>
              </a:ext>
            </a:extLst>
          </p:cNvPr>
          <p:cNvSpPr txBox="1"/>
          <p:nvPr/>
        </p:nvSpPr>
        <p:spPr>
          <a:xfrm>
            <a:off x="-71396" y="303252"/>
            <a:ext cx="472931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>
                <a:solidFill>
                  <a:srgbClr val="000000"/>
                </a:solidFill>
                <a:latin typeface="Quicksand"/>
              </a:rPr>
              <a:t>此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兩段重要的是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emitter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及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receiver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該在的位置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(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圖</a:t>
            </a:r>
            <a:r>
              <a:rPr lang="en-US" altLang="zh-TW" dirty="0">
                <a:solidFill>
                  <a:srgbClr val="000000"/>
                </a:solidFill>
                <a:latin typeface="Quicksand"/>
              </a:rPr>
              <a:t>9.10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)</a:t>
            </a:r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，</a:t>
            </a:r>
            <a:r>
              <a:rPr lang="zh-TW" altLang="en-US" dirty="0">
                <a:solidFill>
                  <a:srgbClr val="000000"/>
                </a:solidFill>
                <a:latin typeface="Quicksand"/>
              </a:rPr>
              <a:t>必須要有這兩個裝置並且</a:t>
            </a:r>
            <a:r>
              <a:rPr lang="en-US" altLang="zh-TW" dirty="0">
                <a:solidFill>
                  <a:srgbClr val="000000"/>
                </a:solidFill>
                <a:latin typeface="Quicksand"/>
              </a:rPr>
              <a:t>channel</a:t>
            </a:r>
            <a:r>
              <a:rPr lang="zh-TW" altLang="en-US" dirty="0">
                <a:solidFill>
                  <a:srgbClr val="000000"/>
                </a:solidFill>
                <a:latin typeface="Quicksand"/>
              </a:rPr>
              <a:t>要在同一個頻道才能運作</a:t>
            </a:r>
            <a:endParaRPr lang="zh-TW" altLang="en-US" dirty="0"/>
          </a:p>
        </p:txBody>
      </p:sp>
      <p:grpSp>
        <p:nvGrpSpPr>
          <p:cNvPr id="14" name="群組 13">
            <a:extLst>
              <a:ext uri="{FF2B5EF4-FFF2-40B4-BE49-F238E27FC236}">
                <a16:creationId xmlns:a16="http://schemas.microsoft.com/office/drawing/2014/main" id="{60C05A47-5A63-421E-BFE2-166BF99C1A2A}"/>
              </a:ext>
            </a:extLst>
          </p:cNvPr>
          <p:cNvGrpSpPr/>
          <p:nvPr/>
        </p:nvGrpSpPr>
        <p:grpSpPr>
          <a:xfrm>
            <a:off x="8544637" y="0"/>
            <a:ext cx="3533775" cy="1270516"/>
            <a:chOff x="7953374" y="361950"/>
            <a:chExt cx="3533775" cy="1270516"/>
          </a:xfrm>
        </p:grpSpPr>
        <p:sp>
          <p:nvSpPr>
            <p:cNvPr id="15" name="Rectangle 2">
              <a:extLst>
                <a:ext uri="{FF2B5EF4-FFF2-40B4-BE49-F238E27FC236}">
                  <a16:creationId xmlns:a16="http://schemas.microsoft.com/office/drawing/2014/main" id="{0E333304-7A7D-40B6-AFD1-BF2FF019EC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953374" y="361950"/>
              <a:ext cx="3533775" cy="70788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TW" altLang="zh-TW" sz="1000" b="0" i="0" u="none" strike="noStrike" cap="none" normalizeH="0" baseline="0" dirty="0">
                  <a:ln>
                    <a:noFill/>
                  </a:ln>
                  <a:solidFill>
                    <a:srgbClr val="008200"/>
                  </a:solidFill>
                  <a:effectLst/>
                  <a:latin typeface="Consolas" panose="020B0609020204030204" pitchFamily="49" charset="0"/>
                </a:rPr>
                <a:t># Get simulation time step</a:t>
              </a:r>
              <a:endParaRPr kumimoji="0" lang="zh-TW" altLang="zh-TW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TW" altLang="zh-TW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timestep </a:t>
              </a:r>
              <a:r>
                <a:rPr kumimoji="0" lang="zh-TW" altLang="zh-TW" sz="1000" b="1" i="0" u="none" strike="noStrike" cap="none" normalizeH="0" baseline="0" dirty="0">
                  <a:ln>
                    <a:noFill/>
                  </a:ln>
                  <a:solidFill>
                    <a:srgbClr val="006699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kumimoji="0" lang="zh-TW" altLang="zh-TW" sz="12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kumimoji="0" lang="zh-TW" altLang="zh-TW" sz="1000" b="0" i="0" u="none" strike="noStrike" cap="none" normalizeH="0" baseline="0" dirty="0">
                  <a:ln>
                    <a:noFill/>
                  </a:ln>
                  <a:solidFill>
                    <a:srgbClr val="FF1493"/>
                  </a:solidFill>
                  <a:effectLst/>
                  <a:latin typeface="Consolas" panose="020B0609020204030204" pitchFamily="49" charset="0"/>
                </a:rPr>
                <a:t>int</a:t>
              </a:r>
              <a:r>
                <a:rPr kumimoji="0" lang="zh-TW" altLang="zh-TW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(robot.getBasicTimeStep())</a:t>
              </a:r>
              <a:endParaRPr kumimoji="0" lang="zh-TW" altLang="zh-TW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TW" altLang="zh-TW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emitter </a:t>
              </a:r>
              <a:r>
                <a:rPr kumimoji="0" lang="zh-TW" altLang="zh-TW" sz="1000" b="1" i="0" u="none" strike="noStrike" cap="none" normalizeH="0" baseline="0" dirty="0">
                  <a:ln>
                    <a:noFill/>
                  </a:ln>
                  <a:solidFill>
                    <a:srgbClr val="006699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kumimoji="0" lang="zh-TW" altLang="zh-TW" sz="12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kumimoji="0" lang="zh-TW" altLang="zh-TW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robot.getDevice(</a:t>
              </a:r>
              <a:r>
                <a:rPr kumimoji="0" lang="zh-TW" altLang="zh-TW" sz="1000" b="0" i="0" u="none" strike="noStrike" cap="none" normalizeH="0" baseline="0" dirty="0">
                  <a:ln>
                    <a:noFill/>
                  </a:ln>
                  <a:solidFill>
                    <a:srgbClr val="0000FF"/>
                  </a:solidFill>
                  <a:effectLst/>
                  <a:latin typeface="Consolas" panose="020B0609020204030204" pitchFamily="49" charset="0"/>
                </a:rPr>
                <a:t>"score_emitter"</a:t>
              </a:r>
              <a:r>
                <a:rPr kumimoji="0" lang="zh-TW" altLang="zh-TW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)</a:t>
              </a:r>
              <a:endParaRPr kumimoji="0" lang="zh-TW" altLang="zh-TW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TW" altLang="zh-TW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score_to_send </a:t>
              </a:r>
              <a:r>
                <a:rPr kumimoji="0" lang="zh-TW" altLang="zh-TW" sz="1000" b="1" i="0" u="none" strike="noStrike" cap="none" normalizeH="0" baseline="0" dirty="0">
                  <a:ln>
                    <a:noFill/>
                  </a:ln>
                  <a:solidFill>
                    <a:srgbClr val="006699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kumimoji="0" lang="zh-TW" altLang="zh-TW" sz="12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kumimoji="0" lang="zh-TW" altLang="zh-TW" sz="1000" b="0" i="0" u="none" strike="noStrike" cap="none" normalizeH="0" baseline="0" dirty="0">
                  <a:ln>
                    <a:noFill/>
                  </a:ln>
                  <a:solidFill>
                    <a:srgbClr val="009900"/>
                  </a:solidFill>
                  <a:effectLst/>
                  <a:latin typeface="Consolas" panose="020B0609020204030204" pitchFamily="49" charset="0"/>
                </a:rPr>
                <a:t>2</a:t>
              </a:r>
              <a:endParaRPr kumimoji="0" lang="zh-TW" altLang="zh-TW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6" name="文字方塊 15">
              <a:extLst>
                <a:ext uri="{FF2B5EF4-FFF2-40B4-BE49-F238E27FC236}">
                  <a16:creationId xmlns:a16="http://schemas.microsoft.com/office/drawing/2014/main" id="{D84B4D0D-1A2D-4950-817A-032727060231}"/>
                </a:ext>
              </a:extLst>
            </p:cNvPr>
            <p:cNvSpPr txBox="1"/>
            <p:nvPr/>
          </p:nvSpPr>
          <p:spPr>
            <a:xfrm>
              <a:off x="9267384" y="1263134"/>
              <a:ext cx="64953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dirty="0"/>
                <a:t>圖</a:t>
              </a:r>
              <a:r>
                <a:rPr lang="en-US" altLang="zh-TW" dirty="0"/>
                <a:t>11</a:t>
              </a:r>
              <a:endParaRPr lang="zh-TW" altLang="en-US" dirty="0"/>
            </a:p>
          </p:txBody>
        </p:sp>
      </p:grpSp>
      <p:grpSp>
        <p:nvGrpSpPr>
          <p:cNvPr id="17" name="群組 16">
            <a:extLst>
              <a:ext uri="{FF2B5EF4-FFF2-40B4-BE49-F238E27FC236}">
                <a16:creationId xmlns:a16="http://schemas.microsoft.com/office/drawing/2014/main" id="{A56C874A-3BAF-406C-9585-2F9D486C57A1}"/>
              </a:ext>
            </a:extLst>
          </p:cNvPr>
          <p:cNvGrpSpPr/>
          <p:nvPr/>
        </p:nvGrpSpPr>
        <p:grpSpPr>
          <a:xfrm>
            <a:off x="7248525" y="2080411"/>
            <a:ext cx="4943475" cy="2330887"/>
            <a:chOff x="7248525" y="2505670"/>
            <a:chExt cx="4943475" cy="2330887"/>
          </a:xfrm>
        </p:grpSpPr>
        <p:sp>
          <p:nvSpPr>
            <p:cNvPr id="18" name="Rectangle 3">
              <a:extLst>
                <a:ext uri="{FF2B5EF4-FFF2-40B4-BE49-F238E27FC236}">
                  <a16:creationId xmlns:a16="http://schemas.microsoft.com/office/drawing/2014/main" id="{55FECE92-2C0D-4390-97AA-F9486AE6B0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48525" y="2505670"/>
              <a:ext cx="4943475" cy="184665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TW" altLang="zh-TW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while supervisor.step(timestep) != -1:</a:t>
              </a:r>
              <a:endParaRPr kumimoji="0" lang="zh-TW" altLang="zh-TW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TW" altLang="zh-TW" sz="1000" b="0" i="0" u="none" strike="noStrike" cap="none" normalizeH="0" baseline="0" dirty="0">
                  <a:ln>
                    <a:noFill/>
                  </a:ln>
                  <a:solidFill>
                    <a:srgbClr val="E83E8C"/>
                  </a:solidFill>
                  <a:effectLst/>
                  <a:latin typeface="Consolas" panose="020B0609020204030204" pitchFamily="49" charset="0"/>
                </a:rPr>
                <a:t>    </a:t>
              </a:r>
              <a:r>
                <a:rPr kumimoji="0" lang="zh-TW" altLang="zh-TW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while receiver.getQueueLength() &gt; 0:</a:t>
              </a:r>
              <a:endParaRPr kumimoji="0" lang="zh-TW" altLang="zh-TW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TW" altLang="zh-TW" sz="1000" b="0" i="0" u="none" strike="noStrike" cap="none" normalizeH="0" baseline="0" dirty="0">
                  <a:ln>
                    <a:noFill/>
                  </a:ln>
                  <a:solidFill>
                    <a:srgbClr val="E83E8C"/>
                  </a:solidFill>
                  <a:effectLst/>
                  <a:latin typeface="Consolas" panose="020B0609020204030204" pitchFamily="49" charset="0"/>
                </a:rPr>
                <a:t>        </a:t>
              </a:r>
              <a:r>
                <a:rPr kumimoji="0" lang="zh-TW" altLang="zh-TW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data = receiver.getString()</a:t>
              </a:r>
              <a:endParaRPr kumimoji="0" lang="zh-TW" altLang="zh-TW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TW" altLang="zh-TW" sz="1000" b="0" i="0" u="none" strike="noStrike" cap="none" normalizeH="0" baseline="0" dirty="0">
                  <a:ln>
                    <a:noFill/>
                  </a:ln>
                  <a:solidFill>
                    <a:srgbClr val="E83E8C"/>
                  </a:solidFill>
                  <a:effectLst/>
                  <a:latin typeface="Consolas" panose="020B0609020204030204" pitchFamily="49" charset="0"/>
                </a:rPr>
                <a:t>        </a:t>
              </a:r>
              <a:r>
                <a:rPr kumimoji="0" lang="zh-TW" altLang="zh-TW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if data.isdigit():</a:t>
              </a:r>
              <a:endParaRPr kumimoji="0" lang="zh-TW" altLang="zh-TW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TW" altLang="zh-TW" sz="1000" b="0" i="0" u="none" strike="noStrike" cap="none" normalizeH="0" baseline="0" dirty="0">
                  <a:ln>
                    <a:noFill/>
                  </a:ln>
                  <a:solidFill>
                    <a:srgbClr val="E83E8C"/>
                  </a:solidFill>
                  <a:effectLst/>
                  <a:latin typeface="Consolas" panose="020B0609020204030204" pitchFamily="49" charset="0"/>
                </a:rPr>
                <a:t>            </a:t>
              </a:r>
              <a:r>
                <a:rPr kumimoji="0" lang="zh-TW" altLang="zh-TW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try:</a:t>
              </a:r>
              <a:endParaRPr kumimoji="0" lang="zh-TW" altLang="zh-TW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TW" altLang="zh-TW" sz="1000" b="0" i="0" u="none" strike="noStrike" cap="none" normalizeH="0" baseline="0" dirty="0">
                  <a:ln>
                    <a:noFill/>
                  </a:ln>
                  <a:solidFill>
                    <a:srgbClr val="E83E8C"/>
                  </a:solidFill>
                  <a:effectLst/>
                  <a:latin typeface="Consolas" panose="020B0609020204030204" pitchFamily="49" charset="0"/>
                </a:rPr>
                <a:t>                </a:t>
              </a:r>
              <a:r>
                <a:rPr kumimoji="0" lang="zh-TW" altLang="zh-TW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received_score = int(data)</a:t>
              </a:r>
              <a:endParaRPr kumimoji="0" lang="zh-TW" altLang="zh-TW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TW" altLang="zh-TW" sz="1000" b="0" i="0" u="none" strike="noStrike" cap="none" normalizeH="0" baseline="0" dirty="0">
                  <a:ln>
                    <a:noFill/>
                  </a:ln>
                  <a:solidFill>
                    <a:srgbClr val="E83E8C"/>
                  </a:solidFill>
                  <a:effectLst/>
                  <a:latin typeface="Consolas" panose="020B0609020204030204" pitchFamily="49" charset="0"/>
                </a:rPr>
                <a:t>                </a:t>
              </a:r>
              <a:r>
                <a:rPr kumimoji="0" lang="zh-TW" altLang="zh-TW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score += received_score</a:t>
              </a:r>
              <a:endParaRPr kumimoji="0" lang="zh-TW" altLang="zh-TW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TW" altLang="zh-TW" sz="1000" b="0" i="0" u="none" strike="noStrike" cap="none" normalizeH="0" baseline="0" dirty="0">
                  <a:ln>
                    <a:noFill/>
                  </a:ln>
                  <a:solidFill>
                    <a:srgbClr val="E83E8C"/>
                  </a:solidFill>
                  <a:effectLst/>
                  <a:latin typeface="Consolas" panose="020B0609020204030204" pitchFamily="49" charset="0"/>
                </a:rPr>
                <a:t>                </a:t>
              </a:r>
              <a:r>
                <a:rPr kumimoji="0" lang="zh-TW" altLang="zh-TW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print(f"收到得分訊息: +{received_score}, 總分: {score}")</a:t>
              </a:r>
              <a:endParaRPr kumimoji="0" lang="zh-TW" altLang="zh-TW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TW" altLang="zh-TW" sz="1000" b="0" i="0" u="none" strike="noStrike" cap="none" normalizeH="0" baseline="0" dirty="0">
                  <a:ln>
                    <a:noFill/>
                  </a:ln>
                  <a:solidFill>
                    <a:srgbClr val="E83E8C"/>
                  </a:solidFill>
                  <a:effectLst/>
                  <a:latin typeface="Consolas" panose="020B0609020204030204" pitchFamily="49" charset="0"/>
                </a:rPr>
                <a:t>            </a:t>
              </a:r>
              <a:r>
                <a:rPr kumimoji="0" lang="zh-TW" altLang="zh-TW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except Exception as e:</a:t>
              </a:r>
              <a:endParaRPr kumimoji="0" lang="zh-TW" altLang="zh-TW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TW" altLang="zh-TW" sz="1000" b="0" i="0" u="none" strike="noStrike" cap="none" normalizeH="0" baseline="0" dirty="0">
                  <a:ln>
                    <a:noFill/>
                  </a:ln>
                  <a:solidFill>
                    <a:srgbClr val="E83E8C"/>
                  </a:solidFill>
                  <a:effectLst/>
                  <a:latin typeface="Consolas" panose="020B0609020204030204" pitchFamily="49" charset="0"/>
                </a:rPr>
                <a:t>                </a:t>
              </a:r>
              <a:r>
                <a:rPr kumimoji="0" lang="zh-TW" altLang="zh-TW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print("訊息格式錯誤:", e)</a:t>
              </a:r>
              <a:endParaRPr kumimoji="0" lang="zh-TW" altLang="zh-TW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TW" altLang="zh-TW" sz="1000" b="0" i="0" u="none" strike="noStrike" cap="none" normalizeH="0" baseline="0" dirty="0">
                  <a:ln>
                    <a:noFill/>
                  </a:ln>
                  <a:solidFill>
                    <a:srgbClr val="E83E8C"/>
                  </a:solidFill>
                  <a:effectLst/>
                  <a:latin typeface="Consolas" panose="020B0609020204030204" pitchFamily="49" charset="0"/>
                </a:rPr>
                <a:t>        </a:t>
              </a:r>
              <a:r>
                <a:rPr kumimoji="0" lang="zh-TW" altLang="zh-TW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receiver.nextPacket()</a:t>
              </a:r>
              <a:endParaRPr kumimoji="0" lang="zh-TW" altLang="zh-TW" sz="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endParaRP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zh-TW" altLang="zh-TW" sz="1000" b="0" i="0" u="none" strike="noStrike" cap="none" normalizeH="0" baseline="0" dirty="0">
                  <a:ln>
                    <a:noFill/>
                  </a:ln>
                  <a:solidFill>
                    <a:srgbClr val="E83E8C"/>
                  </a:solidFill>
                  <a:effectLst/>
                  <a:latin typeface="Consolas" panose="020B0609020204030204" pitchFamily="49" charset="0"/>
                </a:rPr>
                <a:t>    </a:t>
              </a:r>
              <a:r>
                <a:rPr kumimoji="0" lang="zh-TW" altLang="zh-TW" sz="10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set_display(supervisor, score)</a:t>
              </a:r>
              <a:endParaRPr kumimoji="0" lang="zh-TW" altLang="zh-TW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19" name="文字方塊 18">
              <a:extLst>
                <a:ext uri="{FF2B5EF4-FFF2-40B4-BE49-F238E27FC236}">
                  <a16:creationId xmlns:a16="http://schemas.microsoft.com/office/drawing/2014/main" id="{F15BB3DE-38CD-4655-A6AC-67658406264E}"/>
                </a:ext>
              </a:extLst>
            </p:cNvPr>
            <p:cNvSpPr txBox="1"/>
            <p:nvPr/>
          </p:nvSpPr>
          <p:spPr>
            <a:xfrm>
              <a:off x="9001125" y="4467225"/>
              <a:ext cx="64953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dirty="0"/>
                <a:t>圖</a:t>
              </a:r>
              <a:r>
                <a:rPr lang="en-US" altLang="zh-TW" dirty="0"/>
                <a:t>12</a:t>
              </a:r>
              <a:endParaRPr lang="zh-TW" altLang="en-US" dirty="0"/>
            </a:p>
          </p:txBody>
        </p:sp>
      </p:grpSp>
      <p:sp>
        <p:nvSpPr>
          <p:cNvPr id="21" name="文字方塊 20">
            <a:extLst>
              <a:ext uri="{FF2B5EF4-FFF2-40B4-BE49-F238E27FC236}">
                <a16:creationId xmlns:a16="http://schemas.microsoft.com/office/drawing/2014/main" id="{6FF7EE6C-317B-4E1B-8930-FD925F481DB1}"/>
              </a:ext>
            </a:extLst>
          </p:cNvPr>
          <p:cNvSpPr txBox="1"/>
          <p:nvPr/>
        </p:nvSpPr>
        <p:spPr>
          <a:xfrm>
            <a:off x="-49056" y="1480246"/>
            <a:ext cx="458652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dirty="0"/>
              <a:t>根據</a:t>
            </a:r>
            <a:r>
              <a:rPr lang="en-US" altLang="zh-TW" dirty="0" err="1"/>
              <a:t>stand_controller</a:t>
            </a:r>
            <a:r>
              <a:rPr lang="en-US" altLang="zh-TW" dirty="0"/>
              <a:t>(</a:t>
            </a:r>
            <a:r>
              <a:rPr lang="zh-TW" altLang="en-US" dirty="0"/>
              <a:t>圖</a:t>
            </a:r>
            <a:r>
              <a:rPr lang="en-US" altLang="zh-TW" dirty="0"/>
              <a:t>11)</a:t>
            </a:r>
            <a:r>
              <a:rPr lang="zh-TW" altLang="en-US" dirty="0"/>
              <a:t>這個控制器的內容以及</a:t>
            </a:r>
            <a:r>
              <a:rPr lang="en-US" altLang="zh-TW" dirty="0" err="1"/>
              <a:t>counter_supervisor</a:t>
            </a:r>
            <a:r>
              <a:rPr lang="en-US" altLang="zh-TW" dirty="0"/>
              <a:t>(</a:t>
            </a:r>
            <a:r>
              <a:rPr lang="zh-TW" altLang="en-US" dirty="0"/>
              <a:t>圖</a:t>
            </a:r>
            <a:r>
              <a:rPr lang="en-US" altLang="zh-TW" dirty="0"/>
              <a:t>12)</a:t>
            </a:r>
            <a:r>
              <a:rPr lang="zh-TW" altLang="en-US" dirty="0"/>
              <a:t>的內容，這兩個中正是如此使用</a:t>
            </a:r>
            <a:r>
              <a:rPr lang="en-US" altLang="zh-TW" dirty="0"/>
              <a:t>emitter</a:t>
            </a:r>
            <a:r>
              <a:rPr lang="zh-TW" altLang="en-US" dirty="0"/>
              <a:t>以及</a:t>
            </a:r>
            <a:r>
              <a:rPr lang="en-US" altLang="zh-TW" dirty="0"/>
              <a:t>received</a:t>
            </a:r>
            <a:r>
              <a:rPr lang="zh-TW" altLang="en-US" dirty="0"/>
              <a:t>，先觸發得分，接收得分訊息並計分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8683368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</TotalTime>
  <Words>1851</Words>
  <Application>Microsoft Office PowerPoint</Application>
  <PresentationFormat>寬螢幕</PresentationFormat>
  <Paragraphs>128</Paragraphs>
  <Slides>10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10</vt:i4>
      </vt:variant>
    </vt:vector>
  </HeadingPairs>
  <TitlesOfParts>
    <vt:vector size="16" baseType="lpstr">
      <vt:lpstr>Quicksand</vt:lpstr>
      <vt:lpstr>Arial</vt:lpstr>
      <vt:lpstr>Calibri</vt:lpstr>
      <vt:lpstr>Calibri Light</vt:lpstr>
      <vt:lpstr>Consolas</vt:lpstr>
      <vt:lpstr>Office 佈景主題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Admin</dc:creator>
  <cp:lastModifiedBy>user</cp:lastModifiedBy>
  <cp:revision>12</cp:revision>
  <dcterms:created xsi:type="dcterms:W3CDTF">2025-06-17T00:57:29Z</dcterms:created>
  <dcterms:modified xsi:type="dcterms:W3CDTF">2025-06-19T11:03:10Z</dcterms:modified>
</cp:coreProperties>
</file>

<file path=docProps/thumbnail.jpeg>
</file>